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6858000" cx="12192000"/>
  <p:notesSz cx="6858000" cy="9144000"/>
  <p:embeddedFontLst>
    <p:embeddedFont>
      <p:font typeface="Inter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9" roundtripDataSignature="AMtx7mhAQ2eINLqxO/rNE921FP/NiX43L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B6DC3F3-099E-420A-A36F-6C060B8C727B}">
  <a:tblStyle styleId="{8B6DC3F3-099E-420A-A36F-6C060B8C727B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Inter-bold.fntdata"/><Relationship Id="rId25" Type="http://schemas.openxmlformats.org/officeDocument/2006/relationships/font" Target="fonts/Inter-regular.fntdata"/><Relationship Id="rId28" Type="http://schemas.openxmlformats.org/officeDocument/2006/relationships/font" Target="fonts/Inter-boldItalic.fntdata"/><Relationship Id="rId27" Type="http://schemas.openxmlformats.org/officeDocument/2006/relationships/font" Target="fonts/Inter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2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3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3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3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3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/>
          <p:nvPr>
            <p:ph type="title"/>
          </p:nvPr>
        </p:nvSpPr>
        <p:spPr>
          <a:xfrm>
            <a:off x="1117600" y="365126"/>
            <a:ext cx="14020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4"/>
          <p:cNvSpPr txBox="1"/>
          <p:nvPr>
            <p:ph idx="1" type="body"/>
          </p:nvPr>
        </p:nvSpPr>
        <p:spPr>
          <a:xfrm>
            <a:off x="1117600" y="1825625"/>
            <a:ext cx="14020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4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24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4"/>
          <p:cNvSpPr txBox="1"/>
          <p:nvPr>
            <p:ph type="ctrTitle"/>
          </p:nvPr>
        </p:nvSpPr>
        <p:spPr>
          <a:xfrm>
            <a:off x="2032000" y="1122363"/>
            <a:ext cx="12192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34"/>
          <p:cNvSpPr txBox="1"/>
          <p:nvPr>
            <p:ph idx="1" type="subTitle"/>
          </p:nvPr>
        </p:nvSpPr>
        <p:spPr>
          <a:xfrm>
            <a:off x="2032000" y="3602038"/>
            <a:ext cx="12192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9" name="Google Shape;99;p34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34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34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5"/>
          <p:cNvSpPr txBox="1"/>
          <p:nvPr>
            <p:ph type="title"/>
          </p:nvPr>
        </p:nvSpPr>
        <p:spPr>
          <a:xfrm>
            <a:off x="1109133" y="1709739"/>
            <a:ext cx="140208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35"/>
          <p:cNvSpPr txBox="1"/>
          <p:nvPr>
            <p:ph idx="1" type="body"/>
          </p:nvPr>
        </p:nvSpPr>
        <p:spPr>
          <a:xfrm>
            <a:off x="1109133" y="4589464"/>
            <a:ext cx="140208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35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35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35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6"/>
          <p:cNvSpPr txBox="1"/>
          <p:nvPr>
            <p:ph type="title"/>
          </p:nvPr>
        </p:nvSpPr>
        <p:spPr>
          <a:xfrm>
            <a:off x="1117600" y="365126"/>
            <a:ext cx="14020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36"/>
          <p:cNvSpPr txBox="1"/>
          <p:nvPr>
            <p:ph idx="1" type="body"/>
          </p:nvPr>
        </p:nvSpPr>
        <p:spPr>
          <a:xfrm>
            <a:off x="1117600" y="1825625"/>
            <a:ext cx="6908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36"/>
          <p:cNvSpPr txBox="1"/>
          <p:nvPr>
            <p:ph idx="2" type="body"/>
          </p:nvPr>
        </p:nvSpPr>
        <p:spPr>
          <a:xfrm>
            <a:off x="8229600" y="1825625"/>
            <a:ext cx="6908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36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36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36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7"/>
          <p:cNvSpPr txBox="1"/>
          <p:nvPr>
            <p:ph type="title"/>
          </p:nvPr>
        </p:nvSpPr>
        <p:spPr>
          <a:xfrm>
            <a:off x="1119717" y="365126"/>
            <a:ext cx="14020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7"/>
          <p:cNvSpPr txBox="1"/>
          <p:nvPr>
            <p:ph idx="1" type="body"/>
          </p:nvPr>
        </p:nvSpPr>
        <p:spPr>
          <a:xfrm>
            <a:off x="1119718" y="1681163"/>
            <a:ext cx="6877049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37"/>
          <p:cNvSpPr txBox="1"/>
          <p:nvPr>
            <p:ph idx="2" type="body"/>
          </p:nvPr>
        </p:nvSpPr>
        <p:spPr>
          <a:xfrm>
            <a:off x="1119718" y="2505075"/>
            <a:ext cx="6877049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37"/>
          <p:cNvSpPr txBox="1"/>
          <p:nvPr>
            <p:ph idx="3" type="body"/>
          </p:nvPr>
        </p:nvSpPr>
        <p:spPr>
          <a:xfrm>
            <a:off x="8229600" y="1681163"/>
            <a:ext cx="691091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p37"/>
          <p:cNvSpPr txBox="1"/>
          <p:nvPr>
            <p:ph idx="4" type="body"/>
          </p:nvPr>
        </p:nvSpPr>
        <p:spPr>
          <a:xfrm>
            <a:off x="8229600" y="2505075"/>
            <a:ext cx="691091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37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37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37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8"/>
          <p:cNvSpPr txBox="1"/>
          <p:nvPr>
            <p:ph type="title"/>
          </p:nvPr>
        </p:nvSpPr>
        <p:spPr>
          <a:xfrm>
            <a:off x="1117600" y="365126"/>
            <a:ext cx="14020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8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38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38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9"/>
          <p:cNvSpPr txBox="1"/>
          <p:nvPr>
            <p:ph type="title"/>
          </p:nvPr>
        </p:nvSpPr>
        <p:spPr>
          <a:xfrm>
            <a:off x="1119718" y="457200"/>
            <a:ext cx="5242983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39"/>
          <p:cNvSpPr txBox="1"/>
          <p:nvPr>
            <p:ph idx="1" type="body"/>
          </p:nvPr>
        </p:nvSpPr>
        <p:spPr>
          <a:xfrm>
            <a:off x="6910917" y="987426"/>
            <a:ext cx="82296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2" name="Google Shape;132;p39"/>
          <p:cNvSpPr txBox="1"/>
          <p:nvPr>
            <p:ph idx="2" type="body"/>
          </p:nvPr>
        </p:nvSpPr>
        <p:spPr>
          <a:xfrm>
            <a:off x="1119718" y="2057400"/>
            <a:ext cx="5242983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3" name="Google Shape;133;p39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39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39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40"/>
          <p:cNvSpPr txBox="1"/>
          <p:nvPr>
            <p:ph type="title"/>
          </p:nvPr>
        </p:nvSpPr>
        <p:spPr>
          <a:xfrm>
            <a:off x="1119718" y="457200"/>
            <a:ext cx="5242983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40"/>
          <p:cNvSpPr/>
          <p:nvPr>
            <p:ph idx="2" type="pic"/>
          </p:nvPr>
        </p:nvSpPr>
        <p:spPr>
          <a:xfrm>
            <a:off x="6910917" y="987426"/>
            <a:ext cx="82296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39" name="Google Shape;139;p40"/>
          <p:cNvSpPr txBox="1"/>
          <p:nvPr>
            <p:ph idx="1" type="body"/>
          </p:nvPr>
        </p:nvSpPr>
        <p:spPr>
          <a:xfrm>
            <a:off x="1119718" y="2057400"/>
            <a:ext cx="5242983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0" name="Google Shape;140;p40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40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40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>
  <p:cSld name="Title and Vertical 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1"/>
          <p:cNvSpPr txBox="1"/>
          <p:nvPr>
            <p:ph type="title"/>
          </p:nvPr>
        </p:nvSpPr>
        <p:spPr>
          <a:xfrm>
            <a:off x="1117600" y="365126"/>
            <a:ext cx="14020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41"/>
          <p:cNvSpPr txBox="1"/>
          <p:nvPr>
            <p:ph idx="1" type="body"/>
          </p:nvPr>
        </p:nvSpPr>
        <p:spPr>
          <a:xfrm rot="5400000">
            <a:off x="5952331" y="-3009106"/>
            <a:ext cx="4351338" cy="140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6" name="Google Shape;146;p41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41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41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>
  <p:cSld name="Vertical Title and Tex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2"/>
          <p:cNvSpPr txBox="1"/>
          <p:nvPr>
            <p:ph type="title"/>
          </p:nvPr>
        </p:nvSpPr>
        <p:spPr>
          <a:xfrm rot="5400000">
            <a:off x="10479881" y="1518444"/>
            <a:ext cx="5811838" cy="35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42"/>
          <p:cNvSpPr txBox="1"/>
          <p:nvPr>
            <p:ph idx="1" type="body"/>
          </p:nvPr>
        </p:nvSpPr>
        <p:spPr>
          <a:xfrm rot="5400000">
            <a:off x="3367881" y="-1885156"/>
            <a:ext cx="5811838" cy="1031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2" name="Google Shape;152;p42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42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42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5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5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6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26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7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7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27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27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0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0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1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1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/>
          <p:nvPr>
            <p:ph type="title"/>
          </p:nvPr>
        </p:nvSpPr>
        <p:spPr>
          <a:xfrm>
            <a:off x="1117600" y="365126"/>
            <a:ext cx="140208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2" name="Google Shape;82;p22"/>
          <p:cNvSpPr txBox="1"/>
          <p:nvPr>
            <p:ph idx="1" type="body"/>
          </p:nvPr>
        </p:nvSpPr>
        <p:spPr>
          <a:xfrm>
            <a:off x="1117600" y="1825625"/>
            <a:ext cx="140208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3" name="Google Shape;83;p22"/>
          <p:cNvSpPr txBox="1"/>
          <p:nvPr>
            <p:ph idx="10" type="dt"/>
          </p:nvPr>
        </p:nvSpPr>
        <p:spPr>
          <a:xfrm>
            <a:off x="11176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4" name="Google Shape;84;p22"/>
          <p:cNvSpPr txBox="1"/>
          <p:nvPr>
            <p:ph idx="11" type="ftr"/>
          </p:nvPr>
        </p:nvSpPr>
        <p:spPr>
          <a:xfrm>
            <a:off x="5384800" y="6356351"/>
            <a:ext cx="5486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5" name="Google Shape;85;p22"/>
          <p:cNvSpPr txBox="1"/>
          <p:nvPr>
            <p:ph idx="12" type="sldNum"/>
          </p:nvPr>
        </p:nvSpPr>
        <p:spPr>
          <a:xfrm>
            <a:off x="11480800" y="6356351"/>
            <a:ext cx="3657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"/>
          <p:cNvSpPr txBox="1"/>
          <p:nvPr>
            <p:ph type="ctrTitle"/>
          </p:nvPr>
        </p:nvSpPr>
        <p:spPr>
          <a:xfrm>
            <a:off x="1524000" y="1122363"/>
            <a:ext cx="9144000" cy="18906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lang="en-US"/>
              <a:t>Introduction to Machine Learning</a:t>
            </a:r>
            <a:endParaRPr/>
          </a:p>
        </p:txBody>
      </p:sp>
      <p:sp>
        <p:nvSpPr>
          <p:cNvPr id="160" name="Google Shape;160;p1"/>
          <p:cNvSpPr txBox="1"/>
          <p:nvPr>
            <p:ph idx="1" type="subTitle"/>
          </p:nvPr>
        </p:nvSpPr>
        <p:spPr>
          <a:xfrm>
            <a:off x="1524000" y="3602037"/>
            <a:ext cx="9144000" cy="20192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Dr. Chowdhury Mofizur Rahman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Professor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CSE Department</a:t>
            </a:r>
            <a:endParaRPr/>
          </a:p>
          <a:p>
            <a:pPr indent="0" lvl="0" mar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BRAC University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 txBox="1"/>
          <p:nvPr>
            <p:ph type="title"/>
          </p:nvPr>
        </p:nvSpPr>
        <p:spPr>
          <a:xfrm>
            <a:off x="1117600" y="365127"/>
            <a:ext cx="10949482" cy="8190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Reinforcement Learning</a:t>
            </a:r>
            <a:endParaRPr/>
          </a:p>
        </p:txBody>
      </p:sp>
      <p:sp>
        <p:nvSpPr>
          <p:cNvPr id="306" name="Google Shape;306;p17"/>
          <p:cNvSpPr txBox="1"/>
          <p:nvPr>
            <p:ph idx="1" type="body"/>
          </p:nvPr>
        </p:nvSpPr>
        <p:spPr>
          <a:xfrm>
            <a:off x="1117600" y="1825625"/>
            <a:ext cx="10589718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0" i="0" lang="en-US" sz="3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Reinforcement learning (RL) is a type of machine learning where an agent learns to make decisions by taking actions in an environment to maximize some notion of cumulative reward.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3200"/>
              <a:buNone/>
            </a:pPr>
            <a:r>
              <a:rPr b="0" i="0" lang="en-US" sz="3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The agent receives feedback from its actions in the form of rewards or penalties and learns to adapt its strategy to improve future performance.</a:t>
            </a:r>
            <a:endParaRPr sz="3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8"/>
          <p:cNvSpPr txBox="1"/>
          <p:nvPr>
            <p:ph type="title"/>
          </p:nvPr>
        </p:nvSpPr>
        <p:spPr>
          <a:xfrm>
            <a:off x="1117600" y="365126"/>
            <a:ext cx="10184984" cy="104394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Reinforcement Learning Examples</a:t>
            </a:r>
            <a:endParaRPr/>
          </a:p>
        </p:txBody>
      </p:sp>
      <p:sp>
        <p:nvSpPr>
          <p:cNvPr id="312" name="Google Shape;312;p18"/>
          <p:cNvSpPr txBox="1"/>
          <p:nvPr>
            <p:ph idx="1" type="body"/>
          </p:nvPr>
        </p:nvSpPr>
        <p:spPr>
          <a:xfrm>
            <a:off x="1117600" y="1409075"/>
            <a:ext cx="10904511" cy="47678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1" i="0" lang="en-US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Game Playing</a:t>
            </a:r>
            <a:r>
              <a:rPr b="0" i="0" lang="en-US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: In games like chess or Go, the RL agent improves its play by trying different strategies and learning which actions lead to winning more games through trial and error.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1" i="0" lang="en-US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Robotics</a:t>
            </a:r>
            <a:r>
              <a:rPr b="0" i="0" lang="en-US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: A robot can learn to walk, pick up objects, or navigate a room through reinforcement learning. It performs actions, observes the outcome, and gradually develops a refined movement strategy by receiving feedback in the form of successful or unsuccessful task completion.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</a:pPr>
            <a:r>
              <a:rPr b="1" i="0" lang="en-US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Self-driving Cars</a:t>
            </a:r>
            <a:r>
              <a:rPr b="0" i="0" lang="en-US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: RL can be used to help autonomous vehicles make decisions such as when to change lanes or adjust speed by continuously receiving feedback from the driving environment and honing its decision-making process to ensure safety and efficiency.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Machine Learning? </a:t>
            </a:r>
            <a:endParaRPr/>
          </a:p>
        </p:txBody>
      </p:sp>
      <p:sp>
        <p:nvSpPr>
          <p:cNvPr id="166" name="Google Shape;166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It is a sub field of AI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Machine can learn from data/observations and can enhance its performance over time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Machine has become autonomous due to its ability to learn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Before invention of ML, expert systems were written as a collection of rule bases by consulting experts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ML has overcome the need of experts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Main task of ML is classification/regression and prediction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Machine Learning? </a:t>
            </a:r>
            <a:endParaRPr/>
          </a:p>
        </p:txBody>
      </p:sp>
      <p:sp>
        <p:nvSpPr>
          <p:cNvPr id="172" name="Google Shape;172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Easy job for humans is difficult for computers and vice versa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Sorting million of numbers is difficult for humans but easy for computers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Recognizing an animal in a picture is easy for human but difficult for computers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Machine now is at par with human at tasks which were difficult before the invention of ML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ML has applications in almost every areas which we can think of like education/agriculture/transportation/medical/genetics/business etc.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ML applications will dominate the future world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Unregulated and unethical use of ML may cause sufferings for the human race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4"/>
          <p:cNvSpPr txBox="1"/>
          <p:nvPr>
            <p:ph type="title"/>
          </p:nvPr>
        </p:nvSpPr>
        <p:spPr>
          <a:xfrm>
            <a:off x="838200" y="365126"/>
            <a:ext cx="10515600" cy="834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Some Applications of ML</a:t>
            </a:r>
            <a:endParaRPr/>
          </a:p>
        </p:txBody>
      </p:sp>
      <p:sp>
        <p:nvSpPr>
          <p:cNvPr id="178" name="Google Shape;178;p4"/>
          <p:cNvSpPr txBox="1"/>
          <p:nvPr>
            <p:ph idx="1" type="body"/>
          </p:nvPr>
        </p:nvSpPr>
        <p:spPr>
          <a:xfrm>
            <a:off x="838200" y="1199214"/>
            <a:ext cx="10515600" cy="5293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Disease diagnosis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Fraud detection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Email filtering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Computer vision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Drug design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Bio-Informatics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Smart agriculture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Natural Language Processing (NLP)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Computer Aided Education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Autonomous vehicle and many more …………………………………..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Small Examples </a:t>
            </a:r>
            <a:endParaRPr/>
          </a:p>
        </p:txBody>
      </p:sp>
      <p:sp>
        <p:nvSpPr>
          <p:cNvPr id="184" name="Google Shape;184;p5"/>
          <p:cNvSpPr txBox="1"/>
          <p:nvPr>
            <p:ph idx="1" type="body"/>
          </p:nvPr>
        </p:nvSpPr>
        <p:spPr>
          <a:xfrm>
            <a:off x="4972335" y="1392188"/>
            <a:ext cx="4332156" cy="245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   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           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                                            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US"/>
              <a:t>         </a:t>
            </a:r>
            <a:endParaRPr/>
          </a:p>
        </p:txBody>
      </p:sp>
      <p:sp>
        <p:nvSpPr>
          <p:cNvPr id="185" name="Google Shape;185;p5"/>
          <p:cNvSpPr/>
          <p:nvPr/>
        </p:nvSpPr>
        <p:spPr>
          <a:xfrm>
            <a:off x="3132945" y="2488376"/>
            <a:ext cx="494675" cy="441143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6" name="Google Shape;186;p5"/>
          <p:cNvCxnSpPr/>
          <p:nvPr/>
        </p:nvCxnSpPr>
        <p:spPr>
          <a:xfrm>
            <a:off x="1858780" y="2002254"/>
            <a:ext cx="1319135" cy="441143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87" name="Google Shape;187;p5"/>
          <p:cNvCxnSpPr/>
          <p:nvPr/>
        </p:nvCxnSpPr>
        <p:spPr>
          <a:xfrm flipH="1" rot="10800000">
            <a:off x="2113613" y="2884540"/>
            <a:ext cx="1064302" cy="713099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88" name="Google Shape;188;p5"/>
          <p:cNvCxnSpPr/>
          <p:nvPr/>
        </p:nvCxnSpPr>
        <p:spPr>
          <a:xfrm>
            <a:off x="3672590" y="2683239"/>
            <a:ext cx="749508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89" name="Google Shape;189;p5"/>
          <p:cNvSpPr txBox="1"/>
          <p:nvPr/>
        </p:nvSpPr>
        <p:spPr>
          <a:xfrm>
            <a:off x="1439056" y="1807384"/>
            <a:ext cx="42191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X1</a:t>
            </a:r>
            <a:endParaRPr/>
          </a:p>
        </p:txBody>
      </p:sp>
      <p:sp>
        <p:nvSpPr>
          <p:cNvPr id="190" name="Google Shape;190;p5"/>
          <p:cNvSpPr txBox="1"/>
          <p:nvPr/>
        </p:nvSpPr>
        <p:spPr>
          <a:xfrm rot="-517236">
            <a:off x="1723870" y="3477719"/>
            <a:ext cx="42191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X2</a:t>
            </a:r>
            <a:endParaRPr/>
          </a:p>
        </p:txBody>
      </p:sp>
      <p:sp>
        <p:nvSpPr>
          <p:cNvPr id="191" name="Google Shape;191;p5"/>
          <p:cNvSpPr txBox="1"/>
          <p:nvPr/>
        </p:nvSpPr>
        <p:spPr>
          <a:xfrm>
            <a:off x="4422100" y="2533339"/>
            <a:ext cx="29687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/>
          </a:p>
        </p:txBody>
      </p:sp>
      <p:sp>
        <p:nvSpPr>
          <p:cNvPr id="192" name="Google Shape;192;p5"/>
          <p:cNvSpPr txBox="1"/>
          <p:nvPr/>
        </p:nvSpPr>
        <p:spPr>
          <a:xfrm>
            <a:off x="2340650" y="1957284"/>
            <a:ext cx="476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0.5</a:t>
            </a:r>
            <a:endParaRPr/>
          </a:p>
        </p:txBody>
      </p:sp>
      <p:sp>
        <p:nvSpPr>
          <p:cNvPr id="193" name="Google Shape;193;p5"/>
          <p:cNvSpPr txBox="1"/>
          <p:nvPr/>
        </p:nvSpPr>
        <p:spPr>
          <a:xfrm>
            <a:off x="2653259" y="3084230"/>
            <a:ext cx="476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0.5</a:t>
            </a:r>
            <a:endParaRPr/>
          </a:p>
        </p:txBody>
      </p:sp>
      <p:sp>
        <p:nvSpPr>
          <p:cNvPr id="194" name="Google Shape;194;p5"/>
          <p:cNvSpPr txBox="1"/>
          <p:nvPr/>
        </p:nvSpPr>
        <p:spPr>
          <a:xfrm>
            <a:off x="3207899" y="2799420"/>
            <a:ext cx="6639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-0.25</a:t>
            </a:r>
            <a:endParaRPr/>
          </a:p>
        </p:txBody>
      </p:sp>
      <p:sp>
        <p:nvSpPr>
          <p:cNvPr id="195" name="Google Shape;195;p5"/>
          <p:cNvSpPr txBox="1"/>
          <p:nvPr/>
        </p:nvSpPr>
        <p:spPr>
          <a:xfrm>
            <a:off x="5201587" y="1379097"/>
            <a:ext cx="400189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X1*0.5 + X2*0.5 – 0.25 &gt;= 0  then Y is 1</a:t>
            </a:r>
            <a:endParaRPr/>
          </a:p>
        </p:txBody>
      </p:sp>
      <p:sp>
        <p:nvSpPr>
          <p:cNvPr id="196" name="Google Shape;196;p5"/>
          <p:cNvSpPr txBox="1"/>
          <p:nvPr/>
        </p:nvSpPr>
        <p:spPr>
          <a:xfrm>
            <a:off x="5636300" y="1693889"/>
            <a:ext cx="233971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Other wise Y = 0</a:t>
            </a:r>
            <a:endParaRPr/>
          </a:p>
        </p:txBody>
      </p:sp>
      <p:sp>
        <p:nvSpPr>
          <p:cNvPr id="197" name="Google Shape;197;p5"/>
          <p:cNvSpPr txBox="1"/>
          <p:nvPr/>
        </p:nvSpPr>
        <p:spPr>
          <a:xfrm>
            <a:off x="5471411" y="2383441"/>
            <a:ext cx="4332156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X1 = 0, X2=0  then Y =0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X1=0, X2=1 then Y = 1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X1 = 1, x2 = 0 then Y = 1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X1 = 1, X2 = 1 then Y = 1</a:t>
            </a:r>
            <a:endParaRPr/>
          </a:p>
        </p:txBody>
      </p:sp>
      <p:sp>
        <p:nvSpPr>
          <p:cNvPr id="198" name="Google Shape;198;p5"/>
          <p:cNvSpPr txBox="1"/>
          <p:nvPr/>
        </p:nvSpPr>
        <p:spPr>
          <a:xfrm>
            <a:off x="5201586" y="1379097"/>
            <a:ext cx="6304613" cy="26203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sz="2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</a:t>
            </a:r>
            <a:endParaRPr b="0" sz="2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5"/>
          <p:cNvSpPr txBox="1"/>
          <p:nvPr/>
        </p:nvSpPr>
        <p:spPr>
          <a:xfrm>
            <a:off x="5138356" y="3780017"/>
            <a:ext cx="6520243" cy="26203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sz="2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</a:t>
            </a:r>
            <a:endParaRPr b="0" sz="2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5"/>
          <p:cNvSpPr txBox="1"/>
          <p:nvPr/>
        </p:nvSpPr>
        <p:spPr>
          <a:xfrm>
            <a:off x="5135856" y="1544588"/>
            <a:ext cx="6370344" cy="245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t/>
            </a:r>
            <a:endParaRPr b="0" sz="2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lang="en-US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</a:t>
            </a:r>
            <a:endParaRPr b="0" sz="28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5"/>
          <p:cNvSpPr txBox="1"/>
          <p:nvPr/>
        </p:nvSpPr>
        <p:spPr>
          <a:xfrm>
            <a:off x="6095999" y="4518972"/>
            <a:ext cx="304425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X1 = 0, X2=0  then Y =0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X1=0, X2=1 then Y = 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X1 = 1, x2 = 0 then Y = 0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X1 = 1, X2 = 1 then Y = 1</a:t>
            </a:r>
            <a:endParaRPr/>
          </a:p>
        </p:txBody>
      </p:sp>
      <p:pic>
        <p:nvPicPr>
          <p:cNvPr id="202" name="Google Shape;20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38357" y="2200551"/>
            <a:ext cx="4001894" cy="1637208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5"/>
          <p:cNvSpPr/>
          <p:nvPr/>
        </p:nvSpPr>
        <p:spPr>
          <a:xfrm>
            <a:off x="3135445" y="4349651"/>
            <a:ext cx="494675" cy="441143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4" name="Google Shape;204;p5"/>
          <p:cNvCxnSpPr/>
          <p:nvPr/>
        </p:nvCxnSpPr>
        <p:spPr>
          <a:xfrm>
            <a:off x="1771340" y="4118361"/>
            <a:ext cx="1319135" cy="441143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05" name="Google Shape;205;p5"/>
          <p:cNvSpPr txBox="1"/>
          <p:nvPr/>
        </p:nvSpPr>
        <p:spPr>
          <a:xfrm>
            <a:off x="1486526" y="3773584"/>
            <a:ext cx="42191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X1</a:t>
            </a:r>
            <a:endParaRPr/>
          </a:p>
        </p:txBody>
      </p:sp>
      <p:cxnSp>
        <p:nvCxnSpPr>
          <p:cNvPr id="206" name="Google Shape;206;p5"/>
          <p:cNvCxnSpPr/>
          <p:nvPr/>
        </p:nvCxnSpPr>
        <p:spPr>
          <a:xfrm flipH="1" rot="10800000">
            <a:off x="2116113" y="4790786"/>
            <a:ext cx="1064302" cy="713099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07" name="Google Shape;207;p5"/>
          <p:cNvSpPr txBox="1"/>
          <p:nvPr/>
        </p:nvSpPr>
        <p:spPr>
          <a:xfrm>
            <a:off x="1758533" y="5413945"/>
            <a:ext cx="42191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X2</a:t>
            </a:r>
            <a:endParaRPr/>
          </a:p>
        </p:txBody>
      </p:sp>
      <p:cxnSp>
        <p:nvCxnSpPr>
          <p:cNvPr id="208" name="Google Shape;208;p5"/>
          <p:cNvCxnSpPr/>
          <p:nvPr/>
        </p:nvCxnSpPr>
        <p:spPr>
          <a:xfrm>
            <a:off x="3705070" y="4604475"/>
            <a:ext cx="749508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09" name="Google Shape;209;p5"/>
          <p:cNvSpPr txBox="1"/>
          <p:nvPr/>
        </p:nvSpPr>
        <p:spPr>
          <a:xfrm>
            <a:off x="4494126" y="4409605"/>
            <a:ext cx="29687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</a:t>
            </a:r>
            <a:endParaRPr/>
          </a:p>
        </p:txBody>
      </p:sp>
      <p:sp>
        <p:nvSpPr>
          <p:cNvPr id="210" name="Google Shape;210;p5"/>
          <p:cNvSpPr txBox="1"/>
          <p:nvPr/>
        </p:nvSpPr>
        <p:spPr>
          <a:xfrm>
            <a:off x="2404362" y="4115222"/>
            <a:ext cx="476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0.5</a:t>
            </a:r>
            <a:endParaRPr/>
          </a:p>
        </p:txBody>
      </p:sp>
      <p:sp>
        <p:nvSpPr>
          <p:cNvPr id="211" name="Google Shape;211;p5"/>
          <p:cNvSpPr txBox="1"/>
          <p:nvPr/>
        </p:nvSpPr>
        <p:spPr>
          <a:xfrm>
            <a:off x="2653259" y="5021707"/>
            <a:ext cx="47641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0.5</a:t>
            </a:r>
            <a:endParaRPr/>
          </a:p>
        </p:txBody>
      </p:sp>
      <p:sp>
        <p:nvSpPr>
          <p:cNvPr id="212" name="Google Shape;212;p5"/>
          <p:cNvSpPr txBox="1"/>
          <p:nvPr/>
        </p:nvSpPr>
        <p:spPr>
          <a:xfrm>
            <a:off x="3402768" y="4661947"/>
            <a:ext cx="66396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-0.75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6"/>
          <p:cNvSpPr txBox="1"/>
          <p:nvPr>
            <p:ph type="title"/>
          </p:nvPr>
        </p:nvSpPr>
        <p:spPr>
          <a:xfrm>
            <a:off x="817812" y="395106"/>
            <a:ext cx="10515600" cy="8340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Small Examples</a:t>
            </a:r>
            <a:endParaRPr/>
          </a:p>
        </p:txBody>
      </p:sp>
      <p:graphicFrame>
        <p:nvGraphicFramePr>
          <p:cNvPr id="218" name="Google Shape;218;p6"/>
          <p:cNvGraphicFramePr/>
          <p:nvPr/>
        </p:nvGraphicFramePr>
        <p:xfrm>
          <a:off x="817812" y="149901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{8B6DC3F3-099E-420A-A36F-6C060B8C727B}</a:tableStyleId>
              </a:tblPr>
              <a:tblGrid>
                <a:gridCol w="827325"/>
                <a:gridCol w="1034000"/>
                <a:gridCol w="827325"/>
                <a:gridCol w="1034000"/>
                <a:gridCol w="930975"/>
              </a:tblGrid>
              <a:tr h="212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Outlook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350" marL="623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Temperature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350" marL="623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Humidity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350" marL="623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Wind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350" marL="623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PlayTennis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350" marL="623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41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Sunny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Sunny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Overcast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Rain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Rain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Rain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Overcast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Sunny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Sunny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Rain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Sunny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Overcast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Overcast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Rain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350" marL="623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Hot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Hot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Hot 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Mild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Cool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Cool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Cool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Mild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Cool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Mild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Mild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Mild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Hot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Mild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350" marL="623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Normal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Normal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Normal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Normal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Normal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Normal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Normal 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High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350" marL="623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Strong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Strong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Weak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Weak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Strong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Strong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Strong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Strong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Weak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Weak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Strong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Strong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Weak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Strong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350" marL="623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8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u="none" cap="none" strike="noStrik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</a:t>
                      </a:r>
                      <a:endParaRPr sz="1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62350" marL="623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19" name="Google Shape;219;p6"/>
          <p:cNvSpPr/>
          <p:nvPr/>
        </p:nvSpPr>
        <p:spPr>
          <a:xfrm>
            <a:off x="8259577" y="1499017"/>
            <a:ext cx="914400" cy="629586"/>
          </a:xfrm>
          <a:prstGeom prst="rect">
            <a:avLst/>
          </a:prstGeom>
          <a:noFill/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6"/>
          <p:cNvSpPr txBox="1"/>
          <p:nvPr/>
        </p:nvSpPr>
        <p:spPr>
          <a:xfrm>
            <a:off x="8259580" y="1633928"/>
            <a:ext cx="98937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Outlook </a:t>
            </a:r>
            <a:endParaRPr/>
          </a:p>
        </p:txBody>
      </p:sp>
      <p:sp>
        <p:nvSpPr>
          <p:cNvPr id="221" name="Google Shape;221;p6"/>
          <p:cNvSpPr/>
          <p:nvPr/>
        </p:nvSpPr>
        <p:spPr>
          <a:xfrm>
            <a:off x="6550704" y="3132941"/>
            <a:ext cx="914400" cy="449705"/>
          </a:xfrm>
          <a:prstGeom prst="rect">
            <a:avLst/>
          </a:prstGeom>
          <a:noFill/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6"/>
          <p:cNvSpPr/>
          <p:nvPr/>
        </p:nvSpPr>
        <p:spPr>
          <a:xfrm>
            <a:off x="10120847" y="3165421"/>
            <a:ext cx="914400" cy="417225"/>
          </a:xfrm>
          <a:prstGeom prst="rect">
            <a:avLst/>
          </a:prstGeom>
          <a:noFill/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6"/>
          <p:cNvSpPr/>
          <p:nvPr/>
        </p:nvSpPr>
        <p:spPr>
          <a:xfrm>
            <a:off x="8319544" y="3132942"/>
            <a:ext cx="914400" cy="629586"/>
          </a:xfrm>
          <a:prstGeom prst="ellipse">
            <a:avLst/>
          </a:prstGeom>
          <a:noFill/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4" name="Google Shape;224;p6"/>
          <p:cNvCxnSpPr>
            <a:stCxn id="220" idx="1"/>
            <a:endCxn id="221" idx="0"/>
          </p:cNvCxnSpPr>
          <p:nvPr/>
        </p:nvCxnSpPr>
        <p:spPr>
          <a:xfrm flipH="1">
            <a:off x="7007980" y="1818594"/>
            <a:ext cx="1251600" cy="1314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25" name="Google Shape;225;p6"/>
          <p:cNvCxnSpPr>
            <a:stCxn id="219" idx="2"/>
            <a:endCxn id="223" idx="0"/>
          </p:cNvCxnSpPr>
          <p:nvPr/>
        </p:nvCxnSpPr>
        <p:spPr>
          <a:xfrm>
            <a:off x="8716777" y="2128603"/>
            <a:ext cx="60000" cy="10044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26" name="Google Shape;226;p6"/>
          <p:cNvCxnSpPr>
            <a:stCxn id="220" idx="3"/>
          </p:cNvCxnSpPr>
          <p:nvPr/>
        </p:nvCxnSpPr>
        <p:spPr>
          <a:xfrm>
            <a:off x="9248953" y="1818594"/>
            <a:ext cx="1199100" cy="1314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27" name="Google Shape;227;p6"/>
          <p:cNvSpPr/>
          <p:nvPr/>
        </p:nvSpPr>
        <p:spPr>
          <a:xfrm>
            <a:off x="5848670" y="4559500"/>
            <a:ext cx="914400" cy="567132"/>
          </a:xfrm>
          <a:prstGeom prst="ellipse">
            <a:avLst/>
          </a:prstGeom>
          <a:noFill/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6"/>
          <p:cNvSpPr/>
          <p:nvPr/>
        </p:nvSpPr>
        <p:spPr>
          <a:xfrm>
            <a:off x="7560047" y="4576990"/>
            <a:ext cx="914400" cy="567132"/>
          </a:xfrm>
          <a:prstGeom prst="ellipse">
            <a:avLst/>
          </a:prstGeom>
          <a:noFill/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6"/>
          <p:cNvSpPr/>
          <p:nvPr/>
        </p:nvSpPr>
        <p:spPr>
          <a:xfrm>
            <a:off x="9196468" y="4609470"/>
            <a:ext cx="914400" cy="567132"/>
          </a:xfrm>
          <a:prstGeom prst="ellipse">
            <a:avLst/>
          </a:prstGeom>
          <a:noFill/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6"/>
          <p:cNvSpPr/>
          <p:nvPr/>
        </p:nvSpPr>
        <p:spPr>
          <a:xfrm>
            <a:off x="11042753" y="4656940"/>
            <a:ext cx="914400" cy="567132"/>
          </a:xfrm>
          <a:prstGeom prst="ellipse">
            <a:avLst/>
          </a:prstGeom>
          <a:noFill/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1" name="Google Shape;231;p6"/>
          <p:cNvCxnSpPr>
            <a:stCxn id="221" idx="2"/>
            <a:endCxn id="227" idx="0"/>
          </p:cNvCxnSpPr>
          <p:nvPr/>
        </p:nvCxnSpPr>
        <p:spPr>
          <a:xfrm flipH="1">
            <a:off x="6305904" y="3582646"/>
            <a:ext cx="702000" cy="976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32" name="Google Shape;232;p6"/>
          <p:cNvCxnSpPr>
            <a:stCxn id="221" idx="2"/>
          </p:cNvCxnSpPr>
          <p:nvPr/>
        </p:nvCxnSpPr>
        <p:spPr>
          <a:xfrm>
            <a:off x="7007904" y="3582646"/>
            <a:ext cx="831900" cy="994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33" name="Google Shape;233;p6"/>
          <p:cNvCxnSpPr>
            <a:stCxn id="222" idx="2"/>
            <a:endCxn id="229" idx="0"/>
          </p:cNvCxnSpPr>
          <p:nvPr/>
        </p:nvCxnSpPr>
        <p:spPr>
          <a:xfrm flipH="1">
            <a:off x="9653747" y="3582646"/>
            <a:ext cx="924300" cy="1026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234" name="Google Shape;234;p6"/>
          <p:cNvCxnSpPr>
            <a:stCxn id="222" idx="2"/>
            <a:endCxn id="230" idx="0"/>
          </p:cNvCxnSpPr>
          <p:nvPr/>
        </p:nvCxnSpPr>
        <p:spPr>
          <a:xfrm>
            <a:off x="10578047" y="3582646"/>
            <a:ext cx="921900" cy="1074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235" name="Google Shape;235;p6"/>
          <p:cNvSpPr txBox="1"/>
          <p:nvPr/>
        </p:nvSpPr>
        <p:spPr>
          <a:xfrm>
            <a:off x="8581867" y="3264110"/>
            <a:ext cx="49122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</a:t>
            </a:r>
            <a:endParaRPr/>
          </a:p>
        </p:txBody>
      </p:sp>
      <p:sp>
        <p:nvSpPr>
          <p:cNvPr id="236" name="Google Shape;236;p6"/>
          <p:cNvSpPr txBox="1"/>
          <p:nvPr/>
        </p:nvSpPr>
        <p:spPr>
          <a:xfrm>
            <a:off x="10313233" y="3204150"/>
            <a:ext cx="68640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Wind</a:t>
            </a:r>
            <a:endParaRPr/>
          </a:p>
        </p:txBody>
      </p:sp>
      <p:sp>
        <p:nvSpPr>
          <p:cNvPr id="237" name="Google Shape;237;p6"/>
          <p:cNvSpPr txBox="1"/>
          <p:nvPr/>
        </p:nvSpPr>
        <p:spPr>
          <a:xfrm>
            <a:off x="9938479" y="2353456"/>
            <a:ext cx="59503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Rain</a:t>
            </a:r>
            <a:endParaRPr/>
          </a:p>
        </p:txBody>
      </p:sp>
      <p:sp>
        <p:nvSpPr>
          <p:cNvPr id="238" name="Google Shape;238;p6"/>
          <p:cNvSpPr txBox="1"/>
          <p:nvPr/>
        </p:nvSpPr>
        <p:spPr>
          <a:xfrm>
            <a:off x="9578717" y="3807505"/>
            <a:ext cx="71160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Weak</a:t>
            </a:r>
            <a:endParaRPr/>
          </a:p>
        </p:txBody>
      </p:sp>
      <p:sp>
        <p:nvSpPr>
          <p:cNvPr id="239" name="Google Shape;239;p6"/>
          <p:cNvSpPr txBox="1"/>
          <p:nvPr/>
        </p:nvSpPr>
        <p:spPr>
          <a:xfrm>
            <a:off x="11042753" y="3942414"/>
            <a:ext cx="7965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Strong</a:t>
            </a:r>
            <a:endParaRPr/>
          </a:p>
        </p:txBody>
      </p:sp>
      <p:sp>
        <p:nvSpPr>
          <p:cNvPr id="240" name="Google Shape;240;p6"/>
          <p:cNvSpPr txBox="1"/>
          <p:nvPr/>
        </p:nvSpPr>
        <p:spPr>
          <a:xfrm>
            <a:off x="9436307" y="4712330"/>
            <a:ext cx="49122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</a:t>
            </a:r>
            <a:endParaRPr/>
          </a:p>
        </p:txBody>
      </p:sp>
      <p:sp>
        <p:nvSpPr>
          <p:cNvPr id="241" name="Google Shape;241;p6"/>
          <p:cNvSpPr txBox="1"/>
          <p:nvPr/>
        </p:nvSpPr>
        <p:spPr>
          <a:xfrm>
            <a:off x="6887984" y="2353456"/>
            <a:ext cx="75584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Sunny</a:t>
            </a:r>
            <a:endParaRPr/>
          </a:p>
        </p:txBody>
      </p:sp>
      <p:sp>
        <p:nvSpPr>
          <p:cNvPr id="242" name="Google Shape;242;p6"/>
          <p:cNvSpPr txBox="1"/>
          <p:nvPr/>
        </p:nvSpPr>
        <p:spPr>
          <a:xfrm>
            <a:off x="6523230" y="3174170"/>
            <a:ext cx="104387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Humidity</a:t>
            </a:r>
            <a:endParaRPr/>
          </a:p>
        </p:txBody>
      </p:sp>
      <p:sp>
        <p:nvSpPr>
          <p:cNvPr id="243" name="Google Shape;243;p6"/>
          <p:cNvSpPr txBox="1"/>
          <p:nvPr/>
        </p:nvSpPr>
        <p:spPr>
          <a:xfrm>
            <a:off x="5966085" y="3942414"/>
            <a:ext cx="61266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High</a:t>
            </a:r>
            <a:endParaRPr/>
          </a:p>
        </p:txBody>
      </p:sp>
      <p:sp>
        <p:nvSpPr>
          <p:cNvPr id="244" name="Google Shape;244;p6"/>
          <p:cNvSpPr txBox="1"/>
          <p:nvPr/>
        </p:nvSpPr>
        <p:spPr>
          <a:xfrm>
            <a:off x="7523912" y="3877037"/>
            <a:ext cx="88357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</a:t>
            </a:r>
            <a:endParaRPr/>
          </a:p>
        </p:txBody>
      </p:sp>
      <p:sp>
        <p:nvSpPr>
          <p:cNvPr id="245" name="Google Shape;245;p6"/>
          <p:cNvSpPr txBox="1"/>
          <p:nvPr/>
        </p:nvSpPr>
        <p:spPr>
          <a:xfrm>
            <a:off x="6051040" y="4691923"/>
            <a:ext cx="455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endParaRPr/>
          </a:p>
        </p:txBody>
      </p:sp>
      <p:sp>
        <p:nvSpPr>
          <p:cNvPr id="246" name="Google Shape;246;p6"/>
          <p:cNvSpPr txBox="1"/>
          <p:nvPr/>
        </p:nvSpPr>
        <p:spPr>
          <a:xfrm>
            <a:off x="7779897" y="4721903"/>
            <a:ext cx="48551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Yes</a:t>
            </a:r>
            <a:endParaRPr/>
          </a:p>
        </p:txBody>
      </p:sp>
      <p:sp>
        <p:nvSpPr>
          <p:cNvPr id="247" name="Google Shape;247;p6"/>
          <p:cNvSpPr txBox="1"/>
          <p:nvPr/>
        </p:nvSpPr>
        <p:spPr>
          <a:xfrm>
            <a:off x="11305083" y="4781864"/>
            <a:ext cx="45557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</a:t>
            </a:r>
            <a:endParaRPr/>
          </a:p>
        </p:txBody>
      </p:sp>
      <p:sp>
        <p:nvSpPr>
          <p:cNvPr id="248" name="Google Shape;248;p6"/>
          <p:cNvSpPr txBox="1"/>
          <p:nvPr/>
        </p:nvSpPr>
        <p:spPr>
          <a:xfrm>
            <a:off x="7315199" y="824471"/>
            <a:ext cx="280564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</a:t>
            </a:r>
            <a:r>
              <a:rPr lang="en-US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Decision Tree</a:t>
            </a:r>
            <a:endParaRPr/>
          </a:p>
        </p:txBody>
      </p:sp>
      <p:sp>
        <p:nvSpPr>
          <p:cNvPr id="249" name="Google Shape;249;p6"/>
          <p:cNvSpPr txBox="1"/>
          <p:nvPr/>
        </p:nvSpPr>
        <p:spPr>
          <a:xfrm>
            <a:off x="8686804" y="2542908"/>
            <a:ext cx="10016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Overcast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7"/>
          <p:cNvSpPr txBox="1"/>
          <p:nvPr>
            <p:ph type="title"/>
          </p:nvPr>
        </p:nvSpPr>
        <p:spPr>
          <a:xfrm>
            <a:off x="838200" y="365125"/>
            <a:ext cx="10515600" cy="9540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Broad Categories </a:t>
            </a:r>
            <a:endParaRPr/>
          </a:p>
        </p:txBody>
      </p:sp>
      <p:sp>
        <p:nvSpPr>
          <p:cNvPr id="255" name="Google Shape;255;p7"/>
          <p:cNvSpPr txBox="1"/>
          <p:nvPr>
            <p:ph idx="1" type="body"/>
          </p:nvPr>
        </p:nvSpPr>
        <p:spPr>
          <a:xfrm>
            <a:off x="838200" y="1543987"/>
            <a:ext cx="10515600" cy="46329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Supervised learning – Classification, Regression 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Unsupervised learning – Clustering, Density estimation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Semi supervised learning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On line learning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Reinforcement learning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2025-02-04T18:30:11Z</dcterms:created>
  <dc:creator>Administrator</dc:creator>
</cp:coreProperties>
</file>